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69" r:id="rId3"/>
    <p:sldId id="258" r:id="rId4"/>
    <p:sldId id="270" r:id="rId5"/>
    <p:sldId id="267" r:id="rId6"/>
    <p:sldId id="257" r:id="rId7"/>
    <p:sldId id="259" r:id="rId8"/>
    <p:sldId id="262" r:id="rId9"/>
    <p:sldId id="268" r:id="rId10"/>
    <p:sldId id="271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1"/>
    <p:restoredTop sz="90367" autoAdjust="0"/>
  </p:normalViewPr>
  <p:slideViewPr>
    <p:cSldViewPr snapToGrid="0">
      <p:cViewPr varScale="1">
        <p:scale>
          <a:sx n="142" d="100"/>
          <a:sy n="142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DDBB97-A893-40DB-9341-36D72389C152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681E7-3F52-4435-AC57-7370B1BE8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2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681E7-3F52-4435-AC57-7370B1BE86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98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681E7-3F52-4435-AC57-7370B1BE86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10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681E7-3F52-4435-AC57-7370B1BE86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67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681E7-3F52-4435-AC57-7370B1BE86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7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AFCD-7E60-B74C-8FBE-CBC45CB643B1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3EA5-3619-E642-87D8-76005C93E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4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AFCD-7E60-B74C-8FBE-CBC45CB643B1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3EA5-3619-E642-87D8-76005C93E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1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AFCD-7E60-B74C-8FBE-CBC45CB643B1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3EA5-3619-E642-87D8-76005C93E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AFCD-7E60-B74C-8FBE-CBC45CB643B1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3EA5-3619-E642-87D8-76005C93E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27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AFCD-7E60-B74C-8FBE-CBC45CB643B1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3EA5-3619-E642-87D8-76005C93E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43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AFCD-7E60-B74C-8FBE-CBC45CB643B1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3EA5-3619-E642-87D8-76005C93E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16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AFCD-7E60-B74C-8FBE-CBC45CB643B1}" type="datetimeFigureOut">
              <a:rPr lang="en-US" smtClean="0"/>
              <a:t>12/8/24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3EA5-3619-E642-87D8-76005C93E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35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AFCD-7E60-B74C-8FBE-CBC45CB643B1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3EA5-3619-E642-87D8-76005C93E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0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AFCD-7E60-B74C-8FBE-CBC45CB643B1}" type="datetimeFigureOut">
              <a:rPr lang="en-US" smtClean="0"/>
              <a:t>12/8/24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3EA5-3619-E642-87D8-76005C93E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5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AFCD-7E60-B74C-8FBE-CBC45CB643B1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3EA5-3619-E642-87D8-76005C93E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7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AFCD-7E60-B74C-8FBE-CBC45CB643B1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C3EA5-3619-E642-87D8-76005C93E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86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F0AFCD-7E60-B74C-8FBE-CBC45CB643B1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1C3EA5-3619-E642-87D8-76005C93E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1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roclusacademy.com/blog/practical/k-fold-cross-validation-sklearn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geeksforgeeks.org/hyperparameter-tuning/" TargetMode="Externa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www.kaggle.com/competitions/spaceship-titanic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insights.som.yale.edu/insights/is-there-profit-in-outer-space" TargetMode="External"/><Relationship Id="rId10" Type="http://schemas.openxmlformats.org/officeDocument/2006/relationships/hyperlink" Target="https://xgboost.readthedocs.io/en/stable/parameter.html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spaceforce.mil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A6A7F084-322B-F49F-2FD6-4B2126503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86EFF4-CEBC-DC5C-D4EB-A6AB3977F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166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Press Briefing: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Spaceship Titanic Collision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0D007-D552-6F97-19F2-149B059808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2952"/>
            <a:ext cx="9144000" cy="44744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ML Final Project by: Alonso Romero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D34A7F-9566-3FFE-1B87-84DED35173EC}"/>
              </a:ext>
            </a:extLst>
          </p:cNvPr>
          <p:cNvSpPr txBox="1"/>
          <p:nvPr/>
        </p:nvSpPr>
        <p:spPr>
          <a:xfrm>
            <a:off x="7550869" y="6542428"/>
            <a:ext cx="4641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insights.som.yale.edu</a:t>
            </a:r>
            <a:r>
              <a:rPr lang="en-US" sz="1100" b="1" dirty="0"/>
              <a:t>/insights/is-there-profit-in-outer-space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76D24C3-2C70-B9F7-ED7B-9264C55EA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874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0"/>
    </mc:Choice>
    <mc:Fallback xmlns="">
      <p:transition spd="slow" advTm="11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7931C-E86E-2994-8093-1250A2A3C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56A9B7-CF35-D679-A61A-D329C9D5E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39496"/>
            <a:ext cx="12192000" cy="7936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9A3DA3-694F-1223-2183-4A7F6C741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798F1-4B3F-3486-BFE8-11721F47F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4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Gradient Boosting Classifier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FA9FA-F619-E6A1-26AA-3D9E82AE0F71}"/>
              </a:ext>
            </a:extLst>
          </p:cNvPr>
          <p:cNvSpPr txBox="1"/>
          <p:nvPr/>
        </p:nvSpPr>
        <p:spPr>
          <a:xfrm>
            <a:off x="10126133" y="6492875"/>
            <a:ext cx="2065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www.spaceforce.mil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9761AE2-632E-33A3-C1BC-C444E379AA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4891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72"/>
    </mc:Choice>
    <mc:Fallback xmlns="">
      <p:transition spd="slow" advTm="11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cket launching at night&#10;&#10;Description automatically generated">
            <a:extLst>
              <a:ext uri="{FF2B5EF4-FFF2-40B4-BE49-F238E27FC236}">
                <a16:creationId xmlns:a16="http://schemas.microsoft.com/office/drawing/2014/main" id="{1D8E000D-F06B-00B3-4728-6DCE052841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456" r="23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326664-9181-6A1D-4A2C-13120EE7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072" y="38887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55EF2-1D79-15D2-DDE1-1A401A999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48" y="245795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Of 4277 passengers on board: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2263 Passengers were transported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2014 Passengers were not transported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030C2-6E20-6C74-4A09-44A368735074}"/>
              </a:ext>
            </a:extLst>
          </p:cNvPr>
          <p:cNvSpPr txBox="1"/>
          <p:nvPr/>
        </p:nvSpPr>
        <p:spPr>
          <a:xfrm>
            <a:off x="8638981" y="6200600"/>
            <a:ext cx="3553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www.livescience.com</a:t>
            </a:r>
            <a:r>
              <a:rPr lang="en-US" sz="800" dirty="0">
                <a:solidFill>
                  <a:schemeClr val="bg1"/>
                </a:solidFill>
              </a:rPr>
              <a:t>/34475-how-do-space-rockets-work-without-air.html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F541BEF-4A7B-51A5-E2B9-743C621AC6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0288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24"/>
    </mc:Choice>
    <mc:Fallback xmlns="">
      <p:transition spd="slow" advTm="55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1DE21A-2D45-0123-330F-B74734DB4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39496"/>
            <a:ext cx="12192000" cy="7936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3497E5-1772-E2EE-24A4-4F2B6506F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929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3F2E-4388-373A-8383-C245A3260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416"/>
            <a:ext cx="10515600" cy="5008459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Claybaugh</a:t>
            </a:r>
            <a:r>
              <a:rPr lang="en-US" dirty="0">
                <a:solidFill>
                  <a:schemeClr val="bg1"/>
                </a:solidFill>
              </a:rPr>
              <a:t>, B. (2011). </a:t>
            </a:r>
            <a:r>
              <a:rPr lang="en-US" i="1" dirty="0">
                <a:solidFill>
                  <a:schemeClr val="bg1"/>
                </a:solidFill>
              </a:rPr>
              <a:t>Is there profit in outer space? </a:t>
            </a:r>
            <a:r>
              <a:rPr lang="en-US" dirty="0">
                <a:solidFill>
                  <a:schemeClr val="bg1"/>
                </a:solidFill>
              </a:rPr>
              <a:t> Yale Insights. Retrieved December 4, 2024, from </a:t>
            </a: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https://insights.som.yale.edu/insights/is-there-profit-in-outer-space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Howard, A., Chow, A., &amp; Holbrook, R. (2022). </a:t>
            </a:r>
            <a:r>
              <a:rPr lang="en-US" i="1" dirty="0">
                <a:solidFill>
                  <a:schemeClr val="bg1"/>
                </a:solidFill>
              </a:rPr>
              <a:t>Spaceship Titanic. </a:t>
            </a:r>
            <a:r>
              <a:rPr lang="en-US" dirty="0">
                <a:solidFill>
                  <a:schemeClr val="bg1"/>
                </a:solidFill>
              </a:rPr>
              <a:t>Kaggle. Retrieved October 1, 2024, from </a:t>
            </a:r>
            <a:r>
              <a:rPr 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https://www.kaggle.com/competitions/spaceship-titanic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Howell, E. (2022). </a:t>
            </a:r>
            <a:r>
              <a:rPr lang="en-US" i="1" dirty="0">
                <a:solidFill>
                  <a:schemeClr val="bg1"/>
                </a:solidFill>
              </a:rPr>
              <a:t>How do space rockets work without air? </a:t>
            </a:r>
            <a:r>
              <a:rPr lang="en-US" dirty="0">
                <a:solidFill>
                  <a:schemeClr val="bg1"/>
                </a:solidFill>
              </a:rPr>
              <a:t>Live Science. Retrieved December 4, 2024, from https://</a:t>
            </a:r>
            <a:r>
              <a:rPr lang="en-US" dirty="0" err="1">
                <a:solidFill>
                  <a:schemeClr val="bg1"/>
                </a:solidFill>
              </a:rPr>
              <a:t>www.livescience.com</a:t>
            </a:r>
            <a:r>
              <a:rPr lang="en-US" dirty="0">
                <a:solidFill>
                  <a:schemeClr val="bg1"/>
                </a:solidFill>
              </a:rPr>
              <a:t>/34475-how-do-space-rockets-work-without-air.html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i="1" dirty="0">
                <a:solidFill>
                  <a:schemeClr val="bg1"/>
                </a:solidFill>
              </a:rPr>
              <a:t>Hyperparameter tuning. </a:t>
            </a:r>
            <a:r>
              <a:rPr lang="en-US" dirty="0">
                <a:solidFill>
                  <a:schemeClr val="bg1"/>
                </a:solidFill>
              </a:rPr>
              <a:t>(2023). </a:t>
            </a:r>
            <a:r>
              <a:rPr lang="en-US" dirty="0" err="1">
                <a:solidFill>
                  <a:schemeClr val="bg1"/>
                </a:solidFill>
              </a:rPr>
              <a:t>GeeksforGeeks</a:t>
            </a:r>
            <a:r>
              <a:rPr lang="en-US" dirty="0">
                <a:solidFill>
                  <a:schemeClr val="bg1"/>
                </a:solidFill>
              </a:rPr>
              <a:t>. Retrieved November 29, 2024, from </a:t>
            </a:r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https://www.geeksforgeeks.org/hyperparameter-tuning/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Singh, Y. (2022). </a:t>
            </a:r>
            <a:r>
              <a:rPr lang="en-US" i="1" dirty="0">
                <a:solidFill>
                  <a:schemeClr val="bg1"/>
                </a:solidFill>
              </a:rPr>
              <a:t>K-Fold Cross Validation Using Python and Scikit-Learn. </a:t>
            </a:r>
            <a:r>
              <a:rPr lang="en-US" dirty="0">
                <a:solidFill>
                  <a:schemeClr val="bg1"/>
                </a:solidFill>
              </a:rPr>
              <a:t>Proclus Academy. Retrieved November 29, 2024, from </a:t>
            </a:r>
            <a:r>
              <a:rPr lang="en-US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https://proclusacademy.com/blog/practical/k-fold-cross-validation-sklearn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i="1" dirty="0">
                <a:solidFill>
                  <a:schemeClr val="bg1"/>
                </a:solidFill>
              </a:rPr>
              <a:t>United States Space Force. </a:t>
            </a:r>
            <a:r>
              <a:rPr lang="en-US" dirty="0">
                <a:solidFill>
                  <a:schemeClr val="bg1"/>
                </a:solidFill>
              </a:rPr>
              <a:t>(N.d.). United States Space Force. Retrieved December 4, 2024, from </a:t>
            </a:r>
            <a:r>
              <a:rPr lang="en-US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https://www.spaceforce.mil</a:t>
            </a:r>
            <a:endParaRPr lang="en-US" i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i="1" dirty="0" err="1">
                <a:solidFill>
                  <a:schemeClr val="bg1"/>
                </a:solidFill>
              </a:rPr>
              <a:t>XGBoost</a:t>
            </a:r>
            <a:r>
              <a:rPr lang="en-US" i="1" dirty="0">
                <a:solidFill>
                  <a:schemeClr val="bg1"/>
                </a:solidFill>
              </a:rPr>
              <a:t> Parameters. </a:t>
            </a:r>
            <a:r>
              <a:rPr lang="en-US" dirty="0">
                <a:solidFill>
                  <a:schemeClr val="bg1"/>
                </a:solidFill>
              </a:rPr>
              <a:t>(2022). DMLC </a:t>
            </a:r>
            <a:r>
              <a:rPr lang="en-US" dirty="0" err="1">
                <a:solidFill>
                  <a:schemeClr val="bg1"/>
                </a:solidFill>
              </a:rPr>
              <a:t>XGBoost</a:t>
            </a:r>
            <a:r>
              <a:rPr lang="en-US" dirty="0">
                <a:solidFill>
                  <a:schemeClr val="bg1"/>
                </a:solidFill>
              </a:rPr>
              <a:t>. Retrieved November 29, 2024, from </a:t>
            </a:r>
            <a:r>
              <a:rPr lang="en-US" i="1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https://xgboost.readthedocs.io/en/stable/parameter.html</a:t>
            </a:r>
            <a:endParaRPr lang="en-US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bg1"/>
              </a:solidFill>
            </a:endParaRPr>
          </a:p>
          <a:p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AB17E-A5E9-9BEE-F4E8-D971B2505855}"/>
              </a:ext>
            </a:extLst>
          </p:cNvPr>
          <p:cNvSpPr txBox="1"/>
          <p:nvPr/>
        </p:nvSpPr>
        <p:spPr>
          <a:xfrm>
            <a:off x="10126133" y="6492875"/>
            <a:ext cx="2065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www.spaceforce.mil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FE68663-2CAB-A9B9-0CB1-EC4A02B8DA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456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8"/>
    </mc:Choice>
    <mc:Fallback xmlns="">
      <p:transition spd="slow" advTm="3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A84CD-9831-66D8-09B9-05F313B04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0B8E25-79CB-41F4-A7A3-581EC938D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539496"/>
            <a:ext cx="12192000" cy="7936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A1E9BE-08BD-6124-5E77-2A247866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9BC0B-C341-22DB-7B21-5ED9BFADC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The Spaceship Titanic was an interstellar passenger liner launched a month ago. With almost 13,000 passengers on board, the vessel set out on its maiden voyage transporting emigrants from our solar system to three newly habitable exoplanets orbiting nearby stars.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1B451-9AC2-5F4A-1692-5F38BAB47B93}"/>
              </a:ext>
            </a:extLst>
          </p:cNvPr>
          <p:cNvSpPr txBox="1"/>
          <p:nvPr/>
        </p:nvSpPr>
        <p:spPr>
          <a:xfrm>
            <a:off x="10126133" y="6492875"/>
            <a:ext cx="2065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www.spaceforce.mil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F175C5B-928E-CB63-6FE0-B5D91864C8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772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73"/>
    </mc:Choice>
    <mc:Fallback xmlns="">
      <p:transition spd="slow" advTm="25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2D0330-70F2-4DC6-510A-C124F4C92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39496"/>
            <a:ext cx="12192000" cy="7936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DAB9F4-D554-5E0C-B10F-0D96CBEC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Collision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EEFB0-DE55-19FA-4779-601103705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While rounding Alpha Centauri </a:t>
            </a:r>
            <a:r>
              <a:rPr lang="en-US" sz="3600" dirty="0" err="1">
                <a:solidFill>
                  <a:schemeClr val="bg1"/>
                </a:solidFill>
              </a:rPr>
              <a:t>en</a:t>
            </a:r>
            <a:r>
              <a:rPr lang="en-US" sz="3600" dirty="0">
                <a:solidFill>
                  <a:schemeClr val="bg1"/>
                </a:solidFill>
              </a:rPr>
              <a:t> route to its first destination—the torrid 55 Cancri E—the unwary Spaceship Titanic collided with a spacetime anomaly hidden within a dust cloud. Sadly, it met a similar fate as its namesake from 1000 years before. Though the ship stayed intact, almost half of the passengers were transported to an alternate dimension!</a:t>
            </a:r>
          </a:p>
          <a:p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4AF22-5118-6777-34FF-25F4DC206218}"/>
              </a:ext>
            </a:extLst>
          </p:cNvPr>
          <p:cNvSpPr txBox="1"/>
          <p:nvPr/>
        </p:nvSpPr>
        <p:spPr>
          <a:xfrm>
            <a:off x="10126133" y="6492875"/>
            <a:ext cx="2065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www.spaceforce.mil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6032762-7EA5-8456-34E2-C2F9C5FB4A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515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82"/>
    </mc:Choice>
    <mc:Fallback xmlns="">
      <p:transition spd="slow" advTm="39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2A667-E97A-7364-3C3E-A36DF8881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EEE24E-3104-4138-F834-CB1B14D77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39496"/>
            <a:ext cx="12192000" cy="7936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407B2E-6484-9B06-FF38-FFB81D4AF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2EC4E-F1C9-4503-4735-B9BD99BA4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When the collision occurred, the ship’s computer system was damaged and lost about 4,300 records of passenger data.</a:t>
            </a:r>
          </a:p>
          <a:p>
            <a:pPr marL="0" indent="0"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Our goal is to find the transported status of these passengers.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AEAC1-6FC3-63D9-3A76-BCBFBF3F0D7A}"/>
              </a:ext>
            </a:extLst>
          </p:cNvPr>
          <p:cNvSpPr txBox="1"/>
          <p:nvPr/>
        </p:nvSpPr>
        <p:spPr>
          <a:xfrm>
            <a:off x="10126133" y="6492875"/>
            <a:ext cx="2065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www.spaceforce.mil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3715C73-5FCC-E873-3332-CFB386A076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120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45"/>
    </mc:Choice>
    <mc:Fallback xmlns="">
      <p:transition spd="slow" advTm="30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5F114B-DAAB-43A7-5DD4-CAAD5E6B2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39496"/>
            <a:ext cx="12192000" cy="7936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AEE3BE-E9A7-AD2D-2526-76D7C927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Motivation to solve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573C0-655A-DDE7-EB1C-8D108FC09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Rescue loved ones that are lost in space</a:t>
            </a:r>
          </a:p>
          <a:p>
            <a:r>
              <a:rPr lang="en-US" sz="4000" dirty="0">
                <a:solidFill>
                  <a:schemeClr val="bg1"/>
                </a:solidFill>
              </a:rPr>
              <a:t>Give peace of mind to families</a:t>
            </a:r>
          </a:p>
          <a:p>
            <a:r>
              <a:rPr lang="en-US" sz="4000" dirty="0">
                <a:solidFill>
                  <a:schemeClr val="bg1"/>
                </a:solidFill>
              </a:rPr>
              <a:t>Allow the Spaceship Titanic to continue future voyages across 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7BB096-9910-CE01-8139-748140C1B502}"/>
              </a:ext>
            </a:extLst>
          </p:cNvPr>
          <p:cNvSpPr txBox="1"/>
          <p:nvPr/>
        </p:nvSpPr>
        <p:spPr>
          <a:xfrm>
            <a:off x="10126133" y="6492875"/>
            <a:ext cx="2065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www.spaceforce.mil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EE144C6-738A-2742-C3F3-F6912C0952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3430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70"/>
    </mc:Choice>
    <mc:Fallback xmlns="">
      <p:transition spd="slow" advTm="65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CBE86A-6726-8C72-77D7-237E27B97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539496"/>
            <a:ext cx="12192000" cy="7936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E0775F-1A18-2DD8-BBAD-C3F48D9F2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Solution to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5B5B0-4337-DEEC-0C67-ACA6478F6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Implement machine learning models</a:t>
            </a:r>
          </a:p>
          <a:p>
            <a:r>
              <a:rPr lang="en-US" dirty="0">
                <a:solidFill>
                  <a:schemeClr val="bg1"/>
                </a:solidFill>
              </a:rPr>
              <a:t>Training Dataset (Train.csv)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Personal records for about 8,700 passengers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This dataset was recovered from the ship’s damaged computer system</a:t>
            </a:r>
          </a:p>
          <a:p>
            <a:r>
              <a:rPr lang="en-US" dirty="0">
                <a:solidFill>
                  <a:schemeClr val="bg1"/>
                </a:solidFill>
              </a:rPr>
              <a:t>Test Dataset (</a:t>
            </a:r>
            <a:r>
              <a:rPr lang="en-US" dirty="0" err="1">
                <a:solidFill>
                  <a:schemeClr val="bg1"/>
                </a:solidFill>
              </a:rPr>
              <a:t>Test.csv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Personal records for about 4,300 passengers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This dataset will be used to predict the value of transported passengers that we are seeking to address the situation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262E0-5436-1D4D-7EA2-B950D778C9F0}"/>
              </a:ext>
            </a:extLst>
          </p:cNvPr>
          <p:cNvSpPr txBox="1"/>
          <p:nvPr/>
        </p:nvSpPr>
        <p:spPr>
          <a:xfrm>
            <a:off x="10126133" y="6492875"/>
            <a:ext cx="2065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www.spaceforce.mil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483B6F3-56EB-0739-1E0B-5BDAEA05DE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9041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876"/>
    </mc:Choice>
    <mc:Fallback xmlns="">
      <p:transition spd="slow" advTm="89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BAB66D-B018-1409-8896-C13241B0D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539496"/>
            <a:ext cx="12192000" cy="7936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8A7CA6-3BDF-AF7C-E48E-95DB4AF47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factors are considered for prediction?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2B313-AF2A-3DE9-77A3-3EC5FD496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HomePlanet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CryoSleep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Cabin</a:t>
            </a:r>
          </a:p>
          <a:p>
            <a:r>
              <a:rPr lang="en-US" dirty="0">
                <a:solidFill>
                  <a:schemeClr val="bg1"/>
                </a:solidFill>
              </a:rPr>
              <a:t>Destination</a:t>
            </a:r>
          </a:p>
          <a:p>
            <a:r>
              <a:rPr lang="en-US" dirty="0">
                <a:solidFill>
                  <a:schemeClr val="bg1"/>
                </a:solidFill>
              </a:rPr>
              <a:t>Age</a:t>
            </a:r>
          </a:p>
          <a:p>
            <a:r>
              <a:rPr lang="en-US" dirty="0">
                <a:solidFill>
                  <a:schemeClr val="bg1"/>
                </a:solidFill>
              </a:rPr>
              <a:t>VIP</a:t>
            </a:r>
          </a:p>
          <a:p>
            <a:r>
              <a:rPr lang="en-US" dirty="0">
                <a:solidFill>
                  <a:schemeClr val="bg1"/>
                </a:solidFill>
              </a:rPr>
              <a:t>Luxury Amenities Spent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RoomService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FoodCourt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ShoppingMall</a:t>
            </a:r>
            <a:r>
              <a:rPr lang="en-US" dirty="0">
                <a:solidFill>
                  <a:schemeClr val="bg1"/>
                </a:solidFill>
              </a:rPr>
              <a:t>, Spa, </a:t>
            </a:r>
            <a:r>
              <a:rPr lang="en-US" dirty="0" err="1">
                <a:solidFill>
                  <a:schemeClr val="bg1"/>
                </a:solidFill>
              </a:rPr>
              <a:t>VRDeck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0EA3C3-F93F-FBC9-4066-A5C00EC593F6}"/>
              </a:ext>
            </a:extLst>
          </p:cNvPr>
          <p:cNvSpPr txBox="1"/>
          <p:nvPr/>
        </p:nvSpPr>
        <p:spPr>
          <a:xfrm>
            <a:off x="10126133" y="6492875"/>
            <a:ext cx="2065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www.spaceforce.mil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22D3C2C-091D-0682-E99A-5DD9005472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5720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84"/>
    </mc:Choice>
    <mc:Fallback xmlns="">
      <p:transition spd="slow" advTm="57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67FD47-A3F7-FC69-D96B-E7270F871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39496"/>
            <a:ext cx="12192000" cy="7936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822F70-66C4-0F73-A82C-38AD8ED1E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How are we making our prediction?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A8728-820A-ACF5-933D-A3A1703C9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Logistic Regression</a:t>
            </a:r>
          </a:p>
          <a:p>
            <a:r>
              <a:rPr lang="en-US" dirty="0">
                <a:solidFill>
                  <a:schemeClr val="bg1"/>
                </a:solidFill>
              </a:rPr>
              <a:t>Decision Tree Classifier</a:t>
            </a:r>
          </a:p>
          <a:p>
            <a:r>
              <a:rPr lang="en-US" dirty="0">
                <a:solidFill>
                  <a:schemeClr val="bg1"/>
                </a:solidFill>
              </a:rPr>
              <a:t>Random Forest Classifier</a:t>
            </a:r>
          </a:p>
          <a:p>
            <a:r>
              <a:rPr lang="en-US" dirty="0">
                <a:solidFill>
                  <a:schemeClr val="bg1"/>
                </a:solidFill>
              </a:rPr>
              <a:t>Gradient Boosting Classifier</a:t>
            </a:r>
          </a:p>
          <a:p>
            <a:r>
              <a:rPr lang="en-US" dirty="0" err="1">
                <a:solidFill>
                  <a:schemeClr val="bg1"/>
                </a:solidFill>
              </a:rPr>
              <a:t>XGBoost</a:t>
            </a:r>
            <a:r>
              <a:rPr lang="en-US" dirty="0">
                <a:solidFill>
                  <a:schemeClr val="bg1"/>
                </a:solidFill>
              </a:rPr>
              <a:t> Classifier</a:t>
            </a:r>
          </a:p>
          <a:p>
            <a:r>
              <a:rPr lang="en-US" dirty="0">
                <a:solidFill>
                  <a:schemeClr val="bg1"/>
                </a:solidFill>
              </a:rPr>
              <a:t>K-Nearest Neighbors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8ADCE-8119-D605-888A-BCFDCF7722EF}"/>
              </a:ext>
            </a:extLst>
          </p:cNvPr>
          <p:cNvSpPr txBox="1"/>
          <p:nvPr/>
        </p:nvSpPr>
        <p:spPr>
          <a:xfrm>
            <a:off x="10126133" y="6492875"/>
            <a:ext cx="2065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www.spaceforce.mil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5D9B7DD-4DC1-50D5-64B8-D43D80E005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1476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512"/>
    </mc:Choice>
    <mc:Fallback xmlns="">
      <p:transition spd="slow" advTm="121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DDEEC-A363-4A31-CAA3-DDB7F9476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39496"/>
            <a:ext cx="12192000" cy="7936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C531A-FBB6-A1CA-22FF-BC0A03B8E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 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9FB574-589F-0D42-835C-307062198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350081"/>
              </p:ext>
            </p:extLst>
          </p:nvPr>
        </p:nvGraphicFramePr>
        <p:xfrm>
          <a:off x="838200" y="1690688"/>
          <a:ext cx="10515600" cy="47715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6765746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367046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7074335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2544991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51799371"/>
                    </a:ext>
                  </a:extLst>
                </a:gridCol>
              </a:tblGrid>
              <a:tr h="6816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 AUC-ROC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Cross-Validation AUC-ROC (5 folds)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Tuned AUC-ROC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952572"/>
                  </a:ext>
                </a:extLst>
              </a:tr>
              <a:tr h="68165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87.36%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422011"/>
                  </a:ext>
                </a:extLst>
              </a:tr>
              <a:tr h="68165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74.18%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348152"/>
                  </a:ext>
                </a:extLst>
              </a:tr>
              <a:tr h="68165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88.04%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88.55%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787425"/>
                  </a:ext>
                </a:extLst>
              </a:tr>
              <a:tr h="68165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874412"/>
                  </a:ext>
                </a:extLst>
              </a:tr>
              <a:tr h="681650"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88.39%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88.01%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207948"/>
                  </a:ext>
                </a:extLst>
              </a:tr>
              <a:tr h="681650">
                <a:tc>
                  <a:txBody>
                    <a:bodyPr/>
                    <a:lstStyle/>
                    <a:p>
                      <a:r>
                        <a:rPr lang="en-US" dirty="0"/>
                        <a:t>K-Nearest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73.78%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41106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0B6F79-6D97-66E8-6DD9-5BC56D32216E}"/>
              </a:ext>
            </a:extLst>
          </p:cNvPr>
          <p:cNvSpPr txBox="1"/>
          <p:nvPr/>
        </p:nvSpPr>
        <p:spPr>
          <a:xfrm>
            <a:off x="10126133" y="6492875"/>
            <a:ext cx="2065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www.spaceforce.mil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CB9FD22-1D63-E6B8-3AAC-88BDFED570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232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716"/>
    </mc:Choice>
    <mc:Fallback xmlns="">
      <p:transition spd="slow" advTm="87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592</TotalTime>
  <Words>721</Words>
  <Application>Microsoft Macintosh PowerPoint</Application>
  <PresentationFormat>Widescreen</PresentationFormat>
  <Paragraphs>109</Paragraphs>
  <Slides>12</Slides>
  <Notes>4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Press Briefing: Spaceship Titanic Collision Update</vt:lpstr>
      <vt:lpstr>Introduction</vt:lpstr>
      <vt:lpstr>The Collision</vt:lpstr>
      <vt:lpstr>Situation</vt:lpstr>
      <vt:lpstr>Motivation to solve problem</vt:lpstr>
      <vt:lpstr>Solution to Problem</vt:lpstr>
      <vt:lpstr>What factors are considered for prediction?</vt:lpstr>
      <vt:lpstr>How are we making our prediction?</vt:lpstr>
      <vt:lpstr>Model Results</vt:lpstr>
      <vt:lpstr>Model Selection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Alonso Romero</dc:creator>
  <cp:lastModifiedBy>Alonso Romero</cp:lastModifiedBy>
  <cp:revision>13</cp:revision>
  <dcterms:created xsi:type="dcterms:W3CDTF">2024-11-05T00:15:19Z</dcterms:created>
  <dcterms:modified xsi:type="dcterms:W3CDTF">2024-12-08T20:28:53Z</dcterms:modified>
</cp:coreProperties>
</file>